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5" r:id="rId6"/>
    <p:sldId id="261" r:id="rId7"/>
    <p:sldId id="26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0" autoAdjust="0"/>
    <p:restoredTop sz="93996" autoAdjust="0"/>
  </p:normalViewPr>
  <p:slideViewPr>
    <p:cSldViewPr>
      <p:cViewPr varScale="1">
        <p:scale>
          <a:sx n="86" d="100"/>
          <a:sy n="86" d="100"/>
        </p:scale>
        <p:origin x="96" y="588"/>
      </p:cViewPr>
      <p:guideLst>
        <p:guide orient="horz" pos="1979"/>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19/08/2022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5" name="28 Marcador de título">
            <a:extLst>
              <a:ext uri="{FF2B5EF4-FFF2-40B4-BE49-F238E27FC236}">
                <a16:creationId xmlns:a16="http://schemas.microsoft.com/office/drawing/2014/main" id="{F331FC75-5860-4158-B040-17D1E58B99EB}"/>
              </a:ext>
            </a:extLst>
          </p:cNvPr>
          <p:cNvSpPr>
            <a:spLocks noGrp="1"/>
          </p:cNvSpPr>
          <p:nvPr>
            <p:ph type="title"/>
          </p:nvPr>
        </p:nvSpPr>
        <p:spPr>
          <a:xfrm>
            <a:off x="3290984" y="664693"/>
            <a:ext cx="5509541"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Fondo de Aportaciones Múltiples (FAM) – Infraestructura Educativa Básica</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5" name="28 Marcador de título">
            <a:extLst>
              <a:ext uri="{FF2B5EF4-FFF2-40B4-BE49-F238E27FC236}">
                <a16:creationId xmlns:a16="http://schemas.microsoft.com/office/drawing/2014/main" id="{EB134F6A-335F-42B3-B259-4FDF93941BEC}"/>
              </a:ext>
            </a:extLst>
          </p:cNvPr>
          <p:cNvSpPr>
            <a:spLocks noGrp="1"/>
          </p:cNvSpPr>
          <p:nvPr>
            <p:ph type="title"/>
          </p:nvPr>
        </p:nvSpPr>
        <p:spPr>
          <a:xfrm>
            <a:off x="3290984" y="664693"/>
            <a:ext cx="5509541"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Fondo de Aportaciones Múltiples (FAM) – Infraestructura Educativa Básica</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3290984" y="664693"/>
            <a:ext cx="5509541"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Fondo de Aportaciones Múltiples (FAM) – Infraestructura Educativa Básica</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51267" y="-165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6" name="Imagen 5">
            <a:extLst>
              <a:ext uri="{FF2B5EF4-FFF2-40B4-BE49-F238E27FC236}">
                <a16:creationId xmlns:a16="http://schemas.microsoft.com/office/drawing/2014/main" id="{B6EA6655-472A-45CE-9933-E174EA585EFD}"/>
              </a:ext>
            </a:extLst>
          </p:cNvPr>
          <p:cNvPicPr>
            <a:picLocks noChangeAspect="1"/>
          </p:cNvPicPr>
          <p:nvPr userDrawn="1"/>
        </p:nvPicPr>
        <p:blipFill rotWithShape="1">
          <a:blip r:embed="rId7" cstate="print">
            <a:extLst>
              <a:ext uri="{28A0092B-C50C-407E-A947-70E740481C1C}">
                <a14:useLocalDpi xmlns:a14="http://schemas.microsoft.com/office/drawing/2010/main" val="0"/>
              </a:ext>
            </a:extLst>
          </a:blip>
          <a:srcRect l="3436" t="20381" r="2522" b="10508"/>
          <a:stretch/>
        </p:blipFill>
        <p:spPr>
          <a:xfrm>
            <a:off x="97033" y="67410"/>
            <a:ext cx="2098703" cy="998412"/>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1449239840"/>
              </p:ext>
            </p:extLst>
          </p:nvPr>
        </p:nvGraphicFramePr>
        <p:xfrm>
          <a:off x="696842" y="1484784"/>
          <a:ext cx="8256614" cy="4622102"/>
        </p:xfrm>
        <a:graphic>
          <a:graphicData uri="http://schemas.openxmlformats.org/drawingml/2006/table">
            <a:tbl>
              <a:tblPr firstRow="1" bandRow="1">
                <a:effectLst/>
                <a:tableStyleId>{5C22544A-7EE6-4342-B048-85BDC9FD1C3A}</a:tableStyleId>
              </a:tblPr>
              <a:tblGrid>
                <a:gridCol w="8256614">
                  <a:extLst>
                    <a:ext uri="{9D8B030D-6E8A-4147-A177-3AD203B41FA5}">
                      <a16:colId xmlns:a16="http://schemas.microsoft.com/office/drawing/2014/main" val="20000"/>
                    </a:ext>
                  </a:extLst>
                </a:gridCol>
              </a:tblGrid>
              <a:tr h="3744416">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es-MX" sz="1050" b="0" dirty="0">
                          <a:solidFill>
                            <a:schemeClr val="tx1"/>
                          </a:solidFill>
                          <a:effectLst/>
                          <a:latin typeface="Mestiza" pitchFamily="50" charset="0"/>
                          <a:ea typeface="Calibri"/>
                          <a:cs typeface="Times New Roman"/>
                        </a:rPr>
                        <a:t>El </a:t>
                      </a:r>
                      <a:r>
                        <a:rPr lang="es-MX" sz="1050" b="1" dirty="0">
                          <a:solidFill>
                            <a:schemeClr val="tx1"/>
                          </a:solidFill>
                          <a:effectLst/>
                          <a:latin typeface="Mestiza" pitchFamily="50" charset="0"/>
                          <a:ea typeface="Calibri"/>
                          <a:cs typeface="Times New Roman"/>
                        </a:rPr>
                        <a:t>Fondo de Aportaciones Múltiples (FAM)</a:t>
                      </a:r>
                      <a:r>
                        <a:rPr lang="es-MX" sz="1050" b="0" dirty="0">
                          <a:solidFill>
                            <a:schemeClr val="tx1"/>
                          </a:solidFill>
                          <a:effectLst/>
                          <a:latin typeface="Mestiza" pitchFamily="50" charset="0"/>
                          <a:ea typeface="Calibri"/>
                          <a:cs typeface="Times New Roman"/>
                        </a:rPr>
                        <a:t> tiene el objetivo de mejorar la infraestructura Física Educativa en el estado de Sinaloa, que hasta el ejercicio fiscal 2019 representaba el 0.8% de la Recaudación Federal Participable y establece que en el caso de construcción, equipamiento y rehabilitación de la infraestructura física de los niveles de educación básica, media superior y superior, se deberá atender y procurar el mejoramiento a través de acciones de construcción, equipamiento, mantenimiento, rehabilitación, refuerzo, reconstrucción y habilitación de inmuebles e instituciones educativas que coadyuven en el bienestar y fortalecimiento de la educación y asegurar que el sistema educativo estatal ofrezca educación y de calidad. </a:t>
                      </a:r>
                    </a:p>
                    <a:p>
                      <a:pPr marL="0" marR="0" lvl="0" indent="0" algn="just" defTabSz="914400" rtl="0" eaLnBrk="1" fontAlgn="auto" latinLnBrk="0" hangingPunct="1">
                        <a:lnSpc>
                          <a:spcPct val="150000"/>
                        </a:lnSpc>
                        <a:spcBef>
                          <a:spcPts val="0"/>
                        </a:spcBef>
                        <a:spcAft>
                          <a:spcPts val="0"/>
                        </a:spcAft>
                        <a:buClrTx/>
                        <a:buSzTx/>
                        <a:buFontTx/>
                        <a:buNone/>
                        <a:tabLst/>
                        <a:defRPr/>
                      </a:pPr>
                      <a:endParaRPr lang="es-MX" sz="1050" b="0" dirty="0">
                        <a:solidFill>
                          <a:schemeClr val="tx1"/>
                        </a:solidFill>
                        <a:effectLst/>
                        <a:latin typeface="Mestiza" pitchFamily="50" charset="0"/>
                        <a:ea typeface="Calibri"/>
                        <a:cs typeface="Times New Roman"/>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es-MX" sz="1050" b="0" dirty="0">
                          <a:solidFill>
                            <a:schemeClr val="tx1"/>
                          </a:solidFill>
                          <a:effectLst/>
                          <a:latin typeface="Mestiza" pitchFamily="50" charset="0"/>
                          <a:ea typeface="Calibri"/>
                          <a:cs typeface="Times New Roman"/>
                        </a:rPr>
                        <a:t>Siendo el principal objetivo la construcción y rehabilitación de aulas, sanitarios, bibliotecas, laboratorios, talleres, áreas deportivas, salones de usos múltiples, patios, áreas administrativas y en el caso de equipamiento, comprende sillas, bancos, butacas, pizarrones, equipo de cómputo, electrónico, de laboratorio, para talleres, etc.</a:t>
                      </a:r>
                    </a:p>
                    <a:p>
                      <a:pPr marL="0" marR="0" lvl="0" indent="0" algn="just" defTabSz="914400" rtl="0" eaLnBrk="1" fontAlgn="auto" latinLnBrk="0" hangingPunct="1">
                        <a:lnSpc>
                          <a:spcPct val="150000"/>
                        </a:lnSpc>
                        <a:spcBef>
                          <a:spcPts val="0"/>
                        </a:spcBef>
                        <a:spcAft>
                          <a:spcPts val="0"/>
                        </a:spcAft>
                        <a:buClrTx/>
                        <a:buSzTx/>
                        <a:buFontTx/>
                        <a:buNone/>
                        <a:tabLst/>
                        <a:defRPr/>
                      </a:pPr>
                      <a:endParaRPr lang="es-MX" sz="1050" b="0" dirty="0">
                        <a:solidFill>
                          <a:schemeClr val="tx1"/>
                        </a:solidFill>
                        <a:effectLst/>
                        <a:latin typeface="Mestiza" pitchFamily="50" charset="0"/>
                        <a:ea typeface="Calibri"/>
                        <a:cs typeface="Times New Roman"/>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es-MX" sz="1050" b="0" dirty="0">
                          <a:solidFill>
                            <a:schemeClr val="tx1"/>
                          </a:solidFill>
                          <a:effectLst/>
                          <a:latin typeface="Mestiza" pitchFamily="50" charset="0"/>
                          <a:ea typeface="Calibri"/>
                          <a:cs typeface="Times New Roman"/>
                        </a:rPr>
                        <a:t>En el caso del FAM, el proceso de gestión se inicia anualmente con la determinación de los recursos del fondo en el Presupuesto de Egresos de la Federación (PEF), y la Secretaría de Hacienda y Crédito Público (SHCP), debe enterar  mensualmente durante el año a las  entidades federativas, de manera ágil y directa, sin más limitaciones ni restricciones. </a:t>
                      </a:r>
                    </a:p>
                    <a:p>
                      <a:pPr marL="0" marR="0" lvl="0" indent="0" algn="just" defTabSz="914400" rtl="0" eaLnBrk="1" fontAlgn="auto" latinLnBrk="0" hangingPunct="1">
                        <a:lnSpc>
                          <a:spcPct val="150000"/>
                        </a:lnSpc>
                        <a:spcBef>
                          <a:spcPts val="0"/>
                        </a:spcBef>
                        <a:spcAft>
                          <a:spcPts val="0"/>
                        </a:spcAft>
                        <a:buClrTx/>
                        <a:buSzTx/>
                        <a:buFontTx/>
                        <a:buNone/>
                        <a:tabLst/>
                        <a:defRPr/>
                      </a:pPr>
                      <a:endParaRPr lang="es-MX" sz="1050" b="0" dirty="0">
                        <a:solidFill>
                          <a:schemeClr val="tx1"/>
                        </a:solidFill>
                        <a:effectLst/>
                        <a:latin typeface="Mestiza" pitchFamily="50" charset="0"/>
                        <a:ea typeface="Calibri"/>
                        <a:cs typeface="Times New Roman"/>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lang="es-MX" sz="1050" b="0" dirty="0">
                          <a:solidFill>
                            <a:schemeClr val="tx1"/>
                          </a:solidFill>
                          <a:effectLst/>
                          <a:latin typeface="Mestiza" pitchFamily="50" charset="0"/>
                          <a:ea typeface="Calibri"/>
                          <a:cs typeface="Times New Roman"/>
                        </a:rPr>
                        <a:t>Las secretarías de finanzas o equivalentes reciben y transfieren los recursos del fondo a los entes ejecutores para ser administrados, registrados y ejercidos condicionando su gasto a la consecución y cumplimiento de los objetivos que para cada tipo de aportación se establecen en la propia Ley de Coordinación Fiscal; con objeto de asignar eficiente y eficazmente los recursos a la población objetivo del fondo.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65818" y="3915668"/>
            <a:ext cx="4969320"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4" name="28 Marcador de título">
            <a:extLst>
              <a:ext uri="{FF2B5EF4-FFF2-40B4-BE49-F238E27FC236}">
                <a16:creationId xmlns:a16="http://schemas.microsoft.com/office/drawing/2014/main" id="{BFC8980A-A3ED-4998-9AC5-6569676C2BBF}"/>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94957" y="1484784"/>
            <a:ext cx="8097523"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graphicFrame>
        <p:nvGraphicFramePr>
          <p:cNvPr id="14" name="13 Tabla"/>
          <p:cNvGraphicFramePr>
            <a:graphicFrameLocks noGrp="1"/>
          </p:cNvGraphicFramePr>
          <p:nvPr>
            <p:extLst>
              <p:ext uri="{D42A27DB-BD31-4B8C-83A1-F6EECF244321}">
                <p14:modId xmlns:p14="http://schemas.microsoft.com/office/powerpoint/2010/main" val="1708860913"/>
              </p:ext>
            </p:extLst>
          </p:nvPr>
        </p:nvGraphicFramePr>
        <p:xfrm>
          <a:off x="809537" y="1992290"/>
          <a:ext cx="7920879" cy="1921955"/>
        </p:xfrm>
        <a:graphic>
          <a:graphicData uri="http://schemas.openxmlformats.org/drawingml/2006/table">
            <a:tbl>
              <a:tblPr firstRow="1" bandRow="1">
                <a:effectLst/>
                <a:tableStyleId>{5C22544A-7EE6-4342-B048-85BDC9FD1C3A}</a:tableStyleId>
              </a:tblPr>
              <a:tblGrid>
                <a:gridCol w="7920879">
                  <a:extLst>
                    <a:ext uri="{9D8B030D-6E8A-4147-A177-3AD203B41FA5}">
                      <a16:colId xmlns:a16="http://schemas.microsoft.com/office/drawing/2014/main" val="20000"/>
                    </a:ext>
                  </a:extLst>
                </a:gridCol>
              </a:tblGrid>
              <a:tr h="1692557">
                <a:tc>
                  <a:txBody>
                    <a:bodyPr/>
                    <a:lstStyle/>
                    <a:p>
                      <a:pPr algn="just">
                        <a:lnSpc>
                          <a:spcPct val="150000"/>
                        </a:lnSpc>
                        <a:spcAft>
                          <a:spcPts val="800"/>
                        </a:spcAft>
                      </a:pPr>
                      <a:r>
                        <a:rPr lang="es-MX" sz="1100" b="0" dirty="0">
                          <a:solidFill>
                            <a:schemeClr val="tx1"/>
                          </a:solidFill>
                          <a:effectLst/>
                          <a:latin typeface="Mestiza" pitchFamily="50" charset="0"/>
                          <a:ea typeface="Calibri"/>
                          <a:cs typeface="Times New Roman"/>
                        </a:rPr>
                        <a:t>En el ejercicio fiscal 2021,  se obtuvo un </a:t>
                      </a:r>
                      <a:r>
                        <a:rPr lang="es-MX" sz="1100" b="1" dirty="0">
                          <a:solidFill>
                            <a:schemeClr val="tx1"/>
                          </a:solidFill>
                          <a:effectLst/>
                          <a:latin typeface="Mestiza" pitchFamily="50" charset="0"/>
                          <a:ea typeface="Calibri"/>
                          <a:cs typeface="Times New Roman"/>
                        </a:rPr>
                        <a:t>69.25%</a:t>
                      </a:r>
                      <a:r>
                        <a:rPr lang="es-MX" sz="1100" b="0" dirty="0">
                          <a:solidFill>
                            <a:schemeClr val="tx1"/>
                          </a:solidFill>
                          <a:effectLst/>
                          <a:latin typeface="Mestiza" pitchFamily="50" charset="0"/>
                          <a:ea typeface="Calibri"/>
                          <a:cs typeface="Times New Roman"/>
                        </a:rPr>
                        <a:t>  en  el porcentaje de escuelas de tipo básico con proyectos integrales concluidos y mejoradas en su infraestructura, además de haber realizado acciones para el mejoramiento y modernización en la infraestructura, respecto a la categoría de Construcción se alcanzó un </a:t>
                      </a:r>
                      <a:r>
                        <a:rPr lang="es-MX" sz="1100" b="1" dirty="0">
                          <a:solidFill>
                            <a:schemeClr val="tx1"/>
                          </a:solidFill>
                          <a:effectLst/>
                          <a:latin typeface="Mestiza" pitchFamily="50" charset="0"/>
                          <a:ea typeface="Calibri"/>
                          <a:cs typeface="Times New Roman"/>
                        </a:rPr>
                        <a:t>59.18</a:t>
                      </a:r>
                      <a:r>
                        <a:rPr lang="es-MX" sz="1100" b="0" dirty="0">
                          <a:solidFill>
                            <a:schemeClr val="tx1"/>
                          </a:solidFill>
                          <a:effectLst/>
                          <a:latin typeface="Mestiza" pitchFamily="50" charset="0"/>
                          <a:ea typeface="Calibri"/>
                          <a:cs typeface="Times New Roman"/>
                        </a:rPr>
                        <a:t>% de avance, en la categoría de Rehabilitación y/o mantenimiento se obtuvo un </a:t>
                      </a:r>
                      <a:r>
                        <a:rPr lang="es-MX" sz="1100" b="1" dirty="0">
                          <a:solidFill>
                            <a:schemeClr val="tx1"/>
                          </a:solidFill>
                          <a:effectLst/>
                          <a:latin typeface="Mestiza" pitchFamily="50" charset="0"/>
                          <a:ea typeface="Calibri"/>
                          <a:cs typeface="Times New Roman"/>
                        </a:rPr>
                        <a:t>79.56</a:t>
                      </a:r>
                      <a:r>
                        <a:rPr lang="es-MX" sz="1100" b="0" dirty="0">
                          <a:solidFill>
                            <a:schemeClr val="tx1"/>
                          </a:solidFill>
                          <a:effectLst/>
                          <a:latin typeface="Mestiza" pitchFamily="50" charset="0"/>
                          <a:ea typeface="Calibri"/>
                          <a:cs typeface="Times New Roman"/>
                        </a:rPr>
                        <a:t>% de avance, en  la categoría de equipamiento se logró sobrepasar la meta establecida con un avance del </a:t>
                      </a:r>
                      <a:r>
                        <a:rPr lang="es-MX" sz="1100" b="1" dirty="0">
                          <a:solidFill>
                            <a:schemeClr val="tx1"/>
                          </a:solidFill>
                          <a:effectLst/>
                          <a:latin typeface="Mestiza" pitchFamily="50" charset="0"/>
                          <a:ea typeface="Calibri"/>
                          <a:cs typeface="Times New Roman"/>
                        </a:rPr>
                        <a:t>124.7%</a:t>
                      </a:r>
                      <a:r>
                        <a:rPr lang="es-MX" sz="1100" b="0" dirty="0">
                          <a:solidFill>
                            <a:schemeClr val="tx1"/>
                          </a:solidFill>
                          <a:effectLst/>
                          <a:latin typeface="Mestiza" pitchFamily="50" charset="0"/>
                          <a:ea typeface="Calibri"/>
                          <a:cs typeface="Times New Roman"/>
                        </a:rPr>
                        <a:t>.</a:t>
                      </a:r>
                    </a:p>
                    <a:p>
                      <a:pPr algn="just">
                        <a:lnSpc>
                          <a:spcPct val="150000"/>
                        </a:lnSpc>
                        <a:spcAft>
                          <a:spcPts val="800"/>
                        </a:spcAft>
                      </a:pPr>
                      <a:r>
                        <a:rPr lang="es-MX" sz="1100" b="0" dirty="0">
                          <a:solidFill>
                            <a:schemeClr val="tx1"/>
                          </a:solidFill>
                          <a:effectLst/>
                          <a:latin typeface="Mestiza" pitchFamily="50" charset="0"/>
                          <a:ea typeface="Calibri"/>
                          <a:cs typeface="Times New Roman"/>
                        </a:rPr>
                        <a:t>Por lo que se refiere a los alumnos atendidos fueron </a:t>
                      </a:r>
                      <a:r>
                        <a:rPr lang="es-MX" sz="1100" b="1" dirty="0">
                          <a:solidFill>
                            <a:schemeClr val="tx1"/>
                          </a:solidFill>
                          <a:effectLst/>
                          <a:latin typeface="Mestiza" pitchFamily="50" charset="0"/>
                          <a:ea typeface="Calibri"/>
                          <a:cs typeface="Times New Roman"/>
                        </a:rPr>
                        <a:t>86,082</a:t>
                      </a:r>
                      <a:r>
                        <a:rPr lang="es-MX" sz="1100" b="0" dirty="0">
                          <a:solidFill>
                            <a:schemeClr val="tx1"/>
                          </a:solidFill>
                          <a:effectLst/>
                          <a:latin typeface="Mestiza" pitchFamily="50" charset="0"/>
                          <a:ea typeface="Calibri"/>
                          <a:cs typeface="Times New Roman"/>
                        </a:rPr>
                        <a:t> de los cuales </a:t>
                      </a:r>
                      <a:r>
                        <a:rPr lang="es-MX" sz="1100" b="1" dirty="0">
                          <a:solidFill>
                            <a:schemeClr val="tx1"/>
                          </a:solidFill>
                          <a:effectLst/>
                          <a:latin typeface="Mestiza" pitchFamily="50" charset="0"/>
                          <a:ea typeface="Calibri"/>
                          <a:cs typeface="Times New Roman"/>
                        </a:rPr>
                        <a:t>42,995</a:t>
                      </a:r>
                      <a:r>
                        <a:rPr lang="es-MX" sz="1100" b="0" dirty="0">
                          <a:solidFill>
                            <a:schemeClr val="tx1"/>
                          </a:solidFill>
                          <a:effectLst/>
                          <a:latin typeface="Mestiza" pitchFamily="50" charset="0"/>
                          <a:ea typeface="Calibri"/>
                          <a:cs typeface="Times New Roman"/>
                        </a:rPr>
                        <a:t> son niñas y </a:t>
                      </a:r>
                      <a:r>
                        <a:rPr lang="es-MX" sz="1100" b="1" dirty="0">
                          <a:solidFill>
                            <a:schemeClr val="tx1"/>
                          </a:solidFill>
                          <a:effectLst/>
                          <a:latin typeface="Mestiza" pitchFamily="50" charset="0"/>
                          <a:ea typeface="Calibri"/>
                          <a:cs typeface="Times New Roman"/>
                        </a:rPr>
                        <a:t>43,087</a:t>
                      </a:r>
                      <a:r>
                        <a:rPr lang="es-MX" sz="1100" b="0" dirty="0">
                          <a:solidFill>
                            <a:schemeClr val="tx1"/>
                          </a:solidFill>
                          <a:effectLst/>
                          <a:latin typeface="Mestiza" pitchFamily="50" charset="0"/>
                          <a:ea typeface="Calibri"/>
                          <a:cs typeface="Times New Roman"/>
                        </a:rPr>
                        <a:t> son niños, además, se atendieron a 240 escuelas de educación básica con necesidades más urgentes en infraestructura.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sp>
        <p:nvSpPr>
          <p:cNvPr id="15" name="28 Marcador de título">
            <a:extLst>
              <a:ext uri="{FF2B5EF4-FFF2-40B4-BE49-F238E27FC236}">
                <a16:creationId xmlns:a16="http://schemas.microsoft.com/office/drawing/2014/main" id="{59D4AF57-51AD-4013-9BDF-723B3F81E962}"/>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pic>
        <p:nvPicPr>
          <p:cNvPr id="2" name="Imagen 1">
            <a:extLst>
              <a:ext uri="{FF2B5EF4-FFF2-40B4-BE49-F238E27FC236}">
                <a16:creationId xmlns:a16="http://schemas.microsoft.com/office/drawing/2014/main" id="{B05C698E-BE92-43FD-AB95-C95595DBC67E}"/>
              </a:ext>
            </a:extLst>
          </p:cNvPr>
          <p:cNvPicPr>
            <a:picLocks noChangeAspect="1"/>
          </p:cNvPicPr>
          <p:nvPr/>
        </p:nvPicPr>
        <p:blipFill>
          <a:blip r:embed="rId3"/>
          <a:stretch>
            <a:fillRect/>
          </a:stretch>
        </p:blipFill>
        <p:spPr>
          <a:xfrm>
            <a:off x="1746128" y="4077072"/>
            <a:ext cx="6138240" cy="2548320"/>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a 4">
            <a:extLst>
              <a:ext uri="{FF2B5EF4-FFF2-40B4-BE49-F238E27FC236}">
                <a16:creationId xmlns:a16="http://schemas.microsoft.com/office/drawing/2014/main" id="{E5AF1EF7-8B25-49C5-8A91-AE4107888BCC}"/>
              </a:ext>
            </a:extLst>
          </p:cNvPr>
          <p:cNvGraphicFramePr>
            <a:graphicFrameLocks noGrp="1"/>
          </p:cNvGraphicFramePr>
          <p:nvPr>
            <p:extLst>
              <p:ext uri="{D42A27DB-BD31-4B8C-83A1-F6EECF244321}">
                <p14:modId xmlns:p14="http://schemas.microsoft.com/office/powerpoint/2010/main" val="1785432153"/>
              </p:ext>
            </p:extLst>
          </p:nvPr>
        </p:nvGraphicFramePr>
        <p:xfrm>
          <a:off x="790704" y="3084813"/>
          <a:ext cx="8100792" cy="3512539"/>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41382">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76457">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76457">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42,995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76457">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43,087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76457">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86,082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241382">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394988">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Escuelas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241382">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76457">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265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76457">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208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76457">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240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394988">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115%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7" name="6 Cheurón"/>
          <p:cNvSpPr/>
          <p:nvPr/>
        </p:nvSpPr>
        <p:spPr>
          <a:xfrm>
            <a:off x="703002" y="1340768"/>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 </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7" name="9 CuadroTexto">
            <a:extLst>
              <a:ext uri="{FF2B5EF4-FFF2-40B4-BE49-F238E27FC236}">
                <a16:creationId xmlns:a16="http://schemas.microsoft.com/office/drawing/2014/main" id="{AAEEEF44-DF5E-4B13-A2AE-BDC0206B2372}"/>
              </a:ext>
            </a:extLst>
          </p:cNvPr>
          <p:cNvSpPr txBox="1"/>
          <p:nvPr/>
        </p:nvSpPr>
        <p:spPr>
          <a:xfrm>
            <a:off x="755576" y="1666395"/>
            <a:ext cx="8135920" cy="1410579"/>
          </a:xfrm>
          <a:prstGeom prst="rect">
            <a:avLst/>
          </a:prstGeom>
          <a:noFill/>
        </p:spPr>
        <p:txBody>
          <a:bodyPr wrap="square" rtlCol="0">
            <a:spAutoFit/>
          </a:bodyPr>
          <a:lstStyle/>
          <a:p>
            <a:pPr algn="just">
              <a:lnSpc>
                <a:spcPct val="130000"/>
              </a:lnSpc>
            </a:pPr>
            <a:r>
              <a:rPr lang="es-MX" sz="1050" dirty="0">
                <a:latin typeface="Mestiza"/>
              </a:rPr>
              <a:t>En el </a:t>
            </a:r>
            <a:r>
              <a:rPr lang="es-MX" sz="1050" b="1" dirty="0">
                <a:latin typeface="Mestiza"/>
              </a:rPr>
              <a:t>ISIFE</a:t>
            </a:r>
            <a:r>
              <a:rPr lang="es-MX" sz="1050" dirty="0">
                <a:latin typeface="Mestiza"/>
              </a:rPr>
              <a:t> se tiene por objetivo la atención de las necesidades de los planteles educativos, que mediante acciones propias del FAM y la adecuada administración de los recursos, permita una mejor captación de las necesidades y con ello llevar a cabo el seguimiento de los proyectos.</a:t>
            </a:r>
          </a:p>
          <a:p>
            <a:pPr algn="just">
              <a:lnSpc>
                <a:spcPct val="130000"/>
              </a:lnSpc>
            </a:pPr>
            <a:endParaRPr lang="es-MX" sz="200" dirty="0">
              <a:latin typeface="Mestiza"/>
            </a:endParaRPr>
          </a:p>
          <a:p>
            <a:pPr algn="just">
              <a:lnSpc>
                <a:spcPct val="130000"/>
              </a:lnSpc>
            </a:pPr>
            <a:r>
              <a:rPr lang="es-MX" sz="1050" dirty="0">
                <a:latin typeface="Mestiza"/>
              </a:rPr>
              <a:t>Para el ejercicio fiscal 2021, se tenia un registro de </a:t>
            </a:r>
            <a:r>
              <a:rPr lang="es-MX" sz="1050" b="1" dirty="0">
                <a:latin typeface="Mestiza"/>
              </a:rPr>
              <a:t>265</a:t>
            </a:r>
            <a:r>
              <a:rPr lang="es-MX" sz="1050" dirty="0">
                <a:latin typeface="Mestiza"/>
              </a:rPr>
              <a:t> planteles educativos de nivel básico, de los cuales se programaron para atención de necesidades a </a:t>
            </a:r>
            <a:r>
              <a:rPr lang="es-MX" sz="1050" b="1" dirty="0">
                <a:latin typeface="Mestiza"/>
              </a:rPr>
              <a:t>208</a:t>
            </a:r>
            <a:r>
              <a:rPr lang="es-MX" sz="1050" dirty="0">
                <a:latin typeface="Mestiza"/>
              </a:rPr>
              <a:t>, ya que estos contaban con situaciones de los casos atendidos por el ISIFE, pero el resultado alcanzado gracias al presupuesto para dicho ejercicio fiscal fue de </a:t>
            </a:r>
            <a:r>
              <a:rPr lang="es-MX" sz="1050" b="1" dirty="0">
                <a:latin typeface="Mestiza"/>
              </a:rPr>
              <a:t>240</a:t>
            </a:r>
            <a:r>
              <a:rPr lang="es-MX" sz="1050" dirty="0">
                <a:latin typeface="Mestiza"/>
              </a:rPr>
              <a:t>  escuelas que se encontraban con necesidades urgentes. </a:t>
            </a:r>
          </a:p>
        </p:txBody>
      </p:sp>
      <p:sp>
        <p:nvSpPr>
          <p:cNvPr id="2" name="CuadroTexto 1">
            <a:extLst>
              <a:ext uri="{FF2B5EF4-FFF2-40B4-BE49-F238E27FC236}">
                <a16:creationId xmlns:a16="http://schemas.microsoft.com/office/drawing/2014/main" id="{BD12D979-D005-403C-9FC8-9C83F768F301}"/>
              </a:ext>
            </a:extLst>
          </p:cNvPr>
          <p:cNvSpPr txBox="1"/>
          <p:nvPr/>
        </p:nvSpPr>
        <p:spPr>
          <a:xfrm>
            <a:off x="6186049" y="3362077"/>
            <a:ext cx="2705447" cy="2677656"/>
          </a:xfrm>
          <a:prstGeom prst="rect">
            <a:avLst/>
          </a:prstGeom>
          <a:noFill/>
        </p:spPr>
        <p:txBody>
          <a:bodyPr wrap="square" rtlCol="0">
            <a:spAutoFit/>
          </a:bodyPr>
          <a:lstStyle/>
          <a:p>
            <a:pPr algn="just"/>
            <a:r>
              <a:rPr lang="es-MX" sz="1050" dirty="0">
                <a:latin typeface="Mestiza" panose="00000500000000000000" pitchFamily="50" charset="0"/>
              </a:rPr>
              <a:t>En el ejercicio 2021, el ISIFE a través de sus actividades administrativas, así mismo con el adecuado uso de los recursos que se le proporcionaron para llevar a cabo los proyectos en las categorías de construcción, rehabilitación y equipamiento, se logró atender a </a:t>
            </a:r>
            <a:r>
              <a:rPr lang="es-MX" sz="1050" b="1" dirty="0">
                <a:latin typeface="Mestiza" panose="00000500000000000000" pitchFamily="50" charset="0"/>
              </a:rPr>
              <a:t>240</a:t>
            </a:r>
            <a:r>
              <a:rPr lang="es-MX" sz="1050" dirty="0">
                <a:latin typeface="Mestiza" panose="00000500000000000000" pitchFamily="50" charset="0"/>
              </a:rPr>
              <a:t> escuelas de nivel educativo básico, logrando que se pueda brindar una mayor educación de calidad a </a:t>
            </a:r>
            <a:r>
              <a:rPr lang="es-MX" sz="1050" b="1" dirty="0">
                <a:latin typeface="Mestiza" panose="00000500000000000000" pitchFamily="50" charset="0"/>
              </a:rPr>
              <a:t>86,082</a:t>
            </a:r>
            <a:r>
              <a:rPr lang="es-MX" sz="1050" dirty="0">
                <a:latin typeface="Mestiza" panose="00000500000000000000" pitchFamily="50" charset="0"/>
              </a:rPr>
              <a:t> alumnos de los </a:t>
            </a:r>
            <a:r>
              <a:rPr lang="es-MX" sz="1050" b="1" dirty="0">
                <a:latin typeface="Mestiza" panose="00000500000000000000" pitchFamily="50" charset="0"/>
              </a:rPr>
              <a:t>18</a:t>
            </a:r>
            <a:r>
              <a:rPr lang="es-MX" sz="1050" dirty="0">
                <a:latin typeface="Mestiza" panose="00000500000000000000" pitchFamily="50" charset="0"/>
              </a:rPr>
              <a:t> municipios del Estado de Sinaloa.</a:t>
            </a:r>
          </a:p>
          <a:p>
            <a:pPr algn="just"/>
            <a:endParaRPr lang="es-MX" sz="1050" dirty="0">
              <a:latin typeface="Mestiza" panose="00000500000000000000" pitchFamily="50" charset="0"/>
            </a:endParaRPr>
          </a:p>
          <a:p>
            <a:pPr algn="just"/>
            <a:r>
              <a:rPr lang="es-MX" sz="1050" dirty="0">
                <a:latin typeface="Mestiza" panose="00000500000000000000" pitchFamily="50" charset="0"/>
              </a:rPr>
              <a:t>La mayor concentración de alumnos atendidos fueron en los municipios de Culiacán, Ahome, Mazatlán, Choix y Sinaloa (</a:t>
            </a:r>
            <a:r>
              <a:rPr lang="es-MX" sz="1050" i="1" dirty="0">
                <a:latin typeface="Mestiza" panose="00000500000000000000" pitchFamily="50" charset="0"/>
              </a:rPr>
              <a:t>municipio</a:t>
            </a:r>
            <a:r>
              <a:rPr lang="es-MX" sz="1050" dirty="0">
                <a:latin typeface="Mestiza" panose="00000500000000000000" pitchFamily="50" charset="0"/>
              </a:rPr>
              <a:t>).</a:t>
            </a:r>
          </a:p>
        </p:txBody>
      </p:sp>
      <p:sp>
        <p:nvSpPr>
          <p:cNvPr id="12" name="28 Marcador de título">
            <a:extLst>
              <a:ext uri="{FF2B5EF4-FFF2-40B4-BE49-F238E27FC236}">
                <a16:creationId xmlns:a16="http://schemas.microsoft.com/office/drawing/2014/main" id="{288EDE22-FA1C-42F5-B2E5-1DCEEA940F1B}"/>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pic>
        <p:nvPicPr>
          <p:cNvPr id="3" name="Imagen 2">
            <a:extLst>
              <a:ext uri="{FF2B5EF4-FFF2-40B4-BE49-F238E27FC236}">
                <a16:creationId xmlns:a16="http://schemas.microsoft.com/office/drawing/2014/main" id="{266ED83C-766C-4DA5-BCEA-FF43C8AA5C92}"/>
              </a:ext>
            </a:extLst>
          </p:cNvPr>
          <p:cNvPicPr>
            <a:picLocks noChangeAspect="1"/>
          </p:cNvPicPr>
          <p:nvPr/>
        </p:nvPicPr>
        <p:blipFill rotWithShape="1">
          <a:blip r:embed="rId3"/>
          <a:srcRect l="6615" r="7532" b="3698"/>
          <a:stretch/>
        </p:blipFill>
        <p:spPr>
          <a:xfrm>
            <a:off x="3383376" y="3429000"/>
            <a:ext cx="2880320" cy="1884181"/>
          </a:xfrm>
          <a:prstGeom prst="rect">
            <a:avLst/>
          </a:prstGeom>
        </p:spPr>
      </p:pic>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703002" y="1369263"/>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2140514" y="3863334"/>
            <a:ext cx="4928020"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1" y="3621818"/>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1" name="10 CuadroTexto">
            <a:extLst>
              <a:ext uri="{FF2B5EF4-FFF2-40B4-BE49-F238E27FC236}">
                <a16:creationId xmlns:a16="http://schemas.microsoft.com/office/drawing/2014/main" id="{80905454-EBED-4F4E-A75C-9437B8590865}"/>
              </a:ext>
            </a:extLst>
          </p:cNvPr>
          <p:cNvSpPr txBox="1"/>
          <p:nvPr/>
        </p:nvSpPr>
        <p:spPr>
          <a:xfrm>
            <a:off x="703002" y="1747238"/>
            <a:ext cx="8280000" cy="2001125"/>
          </a:xfrm>
          <a:prstGeom prst="rect">
            <a:avLst/>
          </a:prstGeom>
          <a:noFill/>
        </p:spPr>
        <p:txBody>
          <a:bodyPr wrap="square" rtlCol="0">
            <a:spAutoFit/>
          </a:bodyPr>
          <a:lstStyle/>
          <a:p>
            <a:pPr algn="just">
              <a:lnSpc>
                <a:spcPct val="150000"/>
              </a:lnSpc>
            </a:pPr>
            <a:r>
              <a:rPr lang="es-MX" sz="1050" dirty="0">
                <a:latin typeface="Mestiza"/>
              </a:rPr>
              <a:t>El Fondo contribuye directamente al indicador sectorial del eje general “</a:t>
            </a:r>
            <a:r>
              <a:rPr lang="es-MX" sz="1050" i="1" dirty="0">
                <a:latin typeface="Mestiza"/>
              </a:rPr>
              <a:t>Bienestar</a:t>
            </a:r>
            <a:r>
              <a:rPr lang="es-MX" sz="1050" dirty="0">
                <a:latin typeface="Mestiza"/>
              </a:rPr>
              <a:t>”, con el cual se tiene la finalidad de mejorar la infraestructura y equipamiento de los planteles educativos ya sea en el nivel básica, nivel media superior y nivel superior (modalidad universitaria del Sistema Educativo Nacional), generando con ello condiciones adecuadas y de accesibilidad e incluyentes para el desarrollo integral de las actividades académicas y escolares.</a:t>
            </a:r>
          </a:p>
          <a:p>
            <a:pPr algn="just">
              <a:lnSpc>
                <a:spcPct val="150000"/>
              </a:lnSpc>
            </a:pPr>
            <a:endParaRPr lang="es-MX" sz="1050" dirty="0">
              <a:latin typeface="Mestiza"/>
            </a:endParaRPr>
          </a:p>
          <a:p>
            <a:pPr algn="just">
              <a:lnSpc>
                <a:spcPct val="150000"/>
              </a:lnSpc>
            </a:pPr>
            <a:r>
              <a:rPr lang="es-MX" sz="1050" dirty="0">
                <a:latin typeface="Mestiza"/>
              </a:rPr>
              <a:t>Durante el ejercicio fiscal 2021, el ISIFE logró avanzar en la atención de las necesidades de construcción, rehabilitación y/o mantenimiento de los planteles educativos de nivel educativo básica, de manera que se obtuvo con ello un porcentaje del </a:t>
            </a:r>
            <a:r>
              <a:rPr lang="es-MX" sz="1050" b="1" dirty="0">
                <a:latin typeface="Mestiza"/>
              </a:rPr>
              <a:t>69.25%</a:t>
            </a:r>
            <a:r>
              <a:rPr lang="es-MX" sz="1050" dirty="0">
                <a:latin typeface="Mestiza"/>
              </a:rPr>
              <a:t>, teniendo un aumento del  20.37% respecto a los registrado en el ejercicio fiscal 2020.</a:t>
            </a:r>
          </a:p>
        </p:txBody>
      </p:sp>
      <p:graphicFrame>
        <p:nvGraphicFramePr>
          <p:cNvPr id="2" name="Tabla 2">
            <a:extLst>
              <a:ext uri="{FF2B5EF4-FFF2-40B4-BE49-F238E27FC236}">
                <a16:creationId xmlns:a16="http://schemas.microsoft.com/office/drawing/2014/main" id="{C4302DFC-ED38-4A3E-B73C-A272A1429766}"/>
              </a:ext>
            </a:extLst>
          </p:cNvPr>
          <p:cNvGraphicFramePr>
            <a:graphicFrameLocks noGrp="1"/>
          </p:cNvGraphicFramePr>
          <p:nvPr>
            <p:extLst>
              <p:ext uri="{D42A27DB-BD31-4B8C-83A1-F6EECF244321}">
                <p14:modId xmlns:p14="http://schemas.microsoft.com/office/powerpoint/2010/main" val="3060220077"/>
              </p:ext>
            </p:extLst>
          </p:nvPr>
        </p:nvGraphicFramePr>
        <p:xfrm>
          <a:off x="827584" y="3861048"/>
          <a:ext cx="7992888" cy="50400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sp>
        <p:nvSpPr>
          <p:cNvPr id="15" name="28 Marcador de título">
            <a:extLst>
              <a:ext uri="{FF2B5EF4-FFF2-40B4-BE49-F238E27FC236}">
                <a16:creationId xmlns:a16="http://schemas.microsoft.com/office/drawing/2014/main" id="{F4B45BDB-4912-40A9-BBE9-7B1E44B656B5}"/>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graphicFrame>
        <p:nvGraphicFramePr>
          <p:cNvPr id="6" name="Tabla 5">
            <a:extLst>
              <a:ext uri="{FF2B5EF4-FFF2-40B4-BE49-F238E27FC236}">
                <a16:creationId xmlns:a16="http://schemas.microsoft.com/office/drawing/2014/main" id="{EBA14604-732B-4A6D-BF1C-B88FA7AB59DC}"/>
              </a:ext>
            </a:extLst>
          </p:cNvPr>
          <p:cNvGraphicFramePr>
            <a:graphicFrameLocks noGrp="1"/>
          </p:cNvGraphicFramePr>
          <p:nvPr>
            <p:extLst>
              <p:ext uri="{D42A27DB-BD31-4B8C-83A1-F6EECF244321}">
                <p14:modId xmlns:p14="http://schemas.microsoft.com/office/powerpoint/2010/main" val="1431786429"/>
              </p:ext>
            </p:extLst>
          </p:nvPr>
        </p:nvGraphicFramePr>
        <p:xfrm>
          <a:off x="4871146" y="4221088"/>
          <a:ext cx="3909993" cy="2293308"/>
        </p:xfrm>
        <a:graphic>
          <a:graphicData uri="http://schemas.openxmlformats.org/drawingml/2006/table">
            <a:tbl>
              <a:tblPr firstRow="1" firstCol="1" bandRow="1"/>
              <a:tblGrid>
                <a:gridCol w="1953616">
                  <a:extLst>
                    <a:ext uri="{9D8B030D-6E8A-4147-A177-3AD203B41FA5}">
                      <a16:colId xmlns:a16="http://schemas.microsoft.com/office/drawing/2014/main" val="2456114616"/>
                    </a:ext>
                  </a:extLst>
                </a:gridCol>
                <a:gridCol w="1956377">
                  <a:extLst>
                    <a:ext uri="{9D8B030D-6E8A-4147-A177-3AD203B41FA5}">
                      <a16:colId xmlns:a16="http://schemas.microsoft.com/office/drawing/2014/main" val="3558123292"/>
                    </a:ext>
                  </a:extLst>
                </a:gridCol>
              </a:tblGrid>
              <a:tr h="468000">
                <a:tc gridSpan="2">
                  <a:txBody>
                    <a:bodyPr/>
                    <a:lstStyle/>
                    <a:p>
                      <a:pPr algn="ctr">
                        <a:lnSpc>
                          <a:spcPct val="115000"/>
                        </a:lnSpc>
                        <a:spcAft>
                          <a:spcPts val="0"/>
                        </a:spcAft>
                      </a:pPr>
                      <a:r>
                        <a:rPr lang="es-ES" sz="1000" b="1" dirty="0">
                          <a:solidFill>
                            <a:srgbClr val="FFFFFF"/>
                          </a:solidFill>
                          <a:effectLst/>
                          <a:latin typeface="Mestiza" panose="00000500000000000000" pitchFamily="50" charset="0"/>
                          <a:ea typeface="Calibri" panose="020F0502020204030204" pitchFamily="34" charset="0"/>
                          <a:cs typeface="Times New Roman" panose="02020603050405020304" pitchFamily="18" charset="0"/>
                        </a:rPr>
                        <a:t>Presupuesto 2021</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p>
                      <a:pPr algn="ctr">
                        <a:lnSpc>
                          <a:spcPct val="115000"/>
                        </a:lnSpc>
                        <a:spcAft>
                          <a:spcPts val="0"/>
                        </a:spcAft>
                      </a:pPr>
                      <a:r>
                        <a:rPr lang="es-ES" sz="1000" b="1" dirty="0">
                          <a:solidFill>
                            <a:srgbClr val="FFFFFF"/>
                          </a:solidFill>
                          <a:effectLst/>
                          <a:latin typeface="Mestiza" panose="00000500000000000000" pitchFamily="50" charset="0"/>
                          <a:ea typeface="Calibri" panose="020F0502020204030204" pitchFamily="34" charset="0"/>
                          <a:cs typeface="Times New Roman" panose="02020603050405020304" pitchFamily="18" charset="0"/>
                        </a:rPr>
                        <a:t>Infraestructura Educativa Básica</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solidFill>
                      <a:srgbClr val="651D32"/>
                    </a:solidFill>
                  </a:tcPr>
                </a:tc>
                <a:tc hMerge="1">
                  <a:txBody>
                    <a:bodyPr/>
                    <a:lstStyle/>
                    <a:p>
                      <a:endParaRPr lang="es-MX"/>
                    </a:p>
                  </a:txBody>
                  <a:tcPr/>
                </a:tc>
                <a:extLst>
                  <a:ext uri="{0D108BD9-81ED-4DB2-BD59-A6C34878D82A}">
                    <a16:rowId xmlns:a16="http://schemas.microsoft.com/office/drawing/2014/main" val="2947771193"/>
                  </a:ext>
                </a:extLst>
              </a:tr>
              <a:tr h="244218">
                <a:tc>
                  <a:txBody>
                    <a:bodyPr/>
                    <a:lstStyle/>
                    <a:p>
                      <a:pPr algn="l">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Obra Civil</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dirty="0">
                          <a:effectLst/>
                          <a:latin typeface="Mestiza" panose="00000500000000000000" pitchFamily="50" charset="0"/>
                          <a:ea typeface="Calibri" panose="020F0502020204030204" pitchFamily="34" charset="0"/>
                          <a:cs typeface="Times New Roman" panose="02020603050405020304" pitchFamily="18" charset="0"/>
                        </a:rPr>
                        <a:t>$ 36,293,142.86</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33357262"/>
                  </a:ext>
                </a:extLst>
              </a:tr>
              <a:tr h="244218">
                <a:tc>
                  <a:txBody>
                    <a:bodyPr/>
                    <a:lstStyle/>
                    <a:p>
                      <a:pPr algn="l">
                        <a:lnSpc>
                          <a:spcPct val="150000"/>
                        </a:lnSpc>
                        <a:spcAft>
                          <a:spcPts val="0"/>
                        </a:spcAft>
                      </a:pPr>
                      <a:r>
                        <a:rPr lang="es-ES" sz="1000" dirty="0">
                          <a:effectLst/>
                          <a:latin typeface="Mestiza" panose="00000500000000000000" pitchFamily="50" charset="0"/>
                          <a:ea typeface="Calibri" panose="020F0502020204030204" pitchFamily="34" charset="0"/>
                          <a:cs typeface="Times New Roman" panose="02020603050405020304" pitchFamily="18" charset="0"/>
                        </a:rPr>
                        <a:t>Rehabilitación</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$ 44,203,184.96</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660746083"/>
                  </a:ext>
                </a:extLst>
              </a:tr>
              <a:tr h="244218">
                <a:tc>
                  <a:txBody>
                    <a:bodyPr/>
                    <a:lstStyle/>
                    <a:p>
                      <a:pPr algn="l">
                        <a:lnSpc>
                          <a:spcPct val="150000"/>
                        </a:lnSpc>
                        <a:spcAft>
                          <a:spcPts val="0"/>
                        </a:spcAft>
                      </a:pPr>
                      <a:r>
                        <a:rPr lang="es-ES" sz="1000" dirty="0">
                          <a:effectLst/>
                          <a:latin typeface="Mestiza" panose="00000500000000000000" pitchFamily="50" charset="0"/>
                          <a:ea typeface="Calibri" panose="020F0502020204030204" pitchFamily="34" charset="0"/>
                          <a:cs typeface="Times New Roman" panose="02020603050405020304" pitchFamily="18" charset="0"/>
                        </a:rPr>
                        <a:t>Subestación</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$ 19,827,175.31</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72882968"/>
                  </a:ext>
                </a:extLst>
              </a:tr>
              <a:tr h="244218">
                <a:tc>
                  <a:txBody>
                    <a:bodyPr/>
                    <a:lstStyle/>
                    <a:p>
                      <a:pPr algn="l">
                        <a:lnSpc>
                          <a:spcPct val="150000"/>
                        </a:lnSpc>
                        <a:spcAft>
                          <a:spcPts val="0"/>
                        </a:spcAft>
                      </a:pPr>
                      <a:r>
                        <a:rPr lang="es-ES" sz="1000" dirty="0">
                          <a:effectLst/>
                          <a:latin typeface="Mestiza" panose="00000500000000000000" pitchFamily="50" charset="0"/>
                          <a:ea typeface="Calibri" panose="020F0502020204030204" pitchFamily="34" charset="0"/>
                          <a:cs typeface="Times New Roman" panose="02020603050405020304" pitchFamily="18" charset="0"/>
                        </a:rPr>
                        <a:t>Techumbre</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$ 3,468,927.16</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101559110"/>
                  </a:ext>
                </a:extLst>
              </a:tr>
              <a:tr h="244218">
                <a:tc>
                  <a:txBody>
                    <a:bodyPr/>
                    <a:lstStyle/>
                    <a:p>
                      <a:pPr algn="l">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Mobiliario</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dirty="0">
                          <a:effectLst/>
                          <a:latin typeface="Mestiza" panose="00000500000000000000" pitchFamily="50" charset="0"/>
                          <a:ea typeface="Calibri" panose="020F0502020204030204" pitchFamily="34" charset="0"/>
                          <a:cs typeface="Times New Roman" panose="02020603050405020304" pitchFamily="18" charset="0"/>
                        </a:rPr>
                        <a:t>$ 9,663,722.46</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842046118"/>
                  </a:ext>
                </a:extLst>
              </a:tr>
              <a:tr h="244218">
                <a:tc>
                  <a:txBody>
                    <a:bodyPr/>
                    <a:lstStyle/>
                    <a:p>
                      <a:pPr algn="l">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Equipo educacional y Recreativo</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r">
                        <a:lnSpc>
                          <a:spcPct val="150000"/>
                        </a:lnSpc>
                        <a:spcAft>
                          <a:spcPts val="0"/>
                        </a:spcAft>
                      </a:pPr>
                      <a:r>
                        <a:rPr lang="es-ES" sz="1000">
                          <a:effectLst/>
                          <a:latin typeface="Mestiza" panose="00000500000000000000" pitchFamily="50" charset="0"/>
                          <a:ea typeface="Calibri" panose="020F0502020204030204" pitchFamily="34" charset="0"/>
                          <a:cs typeface="Times New Roman" panose="02020603050405020304" pitchFamily="18" charset="0"/>
                        </a:rPr>
                        <a:t>$ 821,683.26</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83386971"/>
                  </a:ext>
                </a:extLst>
              </a:tr>
              <a:tr h="360000">
                <a:tc>
                  <a:txBody>
                    <a:bodyPr/>
                    <a:lstStyle/>
                    <a:p>
                      <a:pPr algn="r">
                        <a:lnSpc>
                          <a:spcPct val="150000"/>
                        </a:lnSpc>
                        <a:spcAft>
                          <a:spcPts val="0"/>
                        </a:spcAft>
                      </a:pPr>
                      <a:r>
                        <a:rPr lang="es-ES" sz="1000" b="1">
                          <a:effectLst/>
                          <a:latin typeface="Mestiza" panose="00000500000000000000" pitchFamily="50" charset="0"/>
                          <a:ea typeface="Calibri" panose="020F0502020204030204" pitchFamily="34" charset="0"/>
                          <a:cs typeface="Times New Roman" panose="02020603050405020304" pitchFamily="18" charset="0"/>
                        </a:rPr>
                        <a:t>Presupuesto ministrado</a:t>
                      </a:r>
                      <a:endParaRPr lang="es-MX" sz="110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tc>
                  <a:txBody>
                    <a:bodyPr/>
                    <a:lstStyle/>
                    <a:p>
                      <a:pPr algn="ctr">
                        <a:lnSpc>
                          <a:spcPct val="150000"/>
                        </a:lnSpc>
                        <a:spcAft>
                          <a:spcPts val="0"/>
                        </a:spcAft>
                      </a:pPr>
                      <a:r>
                        <a:rPr lang="es-ES" sz="1000" b="1" dirty="0">
                          <a:effectLst/>
                          <a:latin typeface="Mestiza" panose="00000500000000000000" pitchFamily="50" charset="0"/>
                          <a:ea typeface="Calibri" panose="020F0502020204030204" pitchFamily="34" charset="0"/>
                          <a:cs typeface="Times New Roman" panose="02020603050405020304" pitchFamily="18" charset="0"/>
                        </a:rPr>
                        <a:t>$ 114,277,836.01</a:t>
                      </a:r>
                      <a:endParaRPr lang="es-MX" sz="1100" dirty="0">
                        <a:effectLst/>
                        <a:latin typeface="Mestiza" panose="00000500000000000000" pitchFamily="50" charset="0"/>
                        <a:ea typeface="Calibri" panose="020F0502020204030204" pitchFamily="34" charset="0"/>
                        <a:cs typeface="Times New Roman" panose="02020603050405020304" pitchFamily="18" charset="0"/>
                      </a:endParaRPr>
                    </a:p>
                  </a:txBody>
                  <a:tcPr marL="68580" marR="68580" marT="0" marB="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93555475"/>
                  </a:ext>
                </a:extLst>
              </a:tr>
            </a:tbl>
          </a:graphicData>
        </a:graphic>
      </p:graphicFrame>
      <p:pic>
        <p:nvPicPr>
          <p:cNvPr id="3" name="Imagen 2">
            <a:extLst>
              <a:ext uri="{FF2B5EF4-FFF2-40B4-BE49-F238E27FC236}">
                <a16:creationId xmlns:a16="http://schemas.microsoft.com/office/drawing/2014/main" id="{7E8EAD3F-E694-42D2-AB18-ECE972ABBC33}"/>
              </a:ext>
            </a:extLst>
          </p:cNvPr>
          <p:cNvPicPr>
            <a:picLocks noChangeAspect="1"/>
          </p:cNvPicPr>
          <p:nvPr/>
        </p:nvPicPr>
        <p:blipFill rotWithShape="1">
          <a:blip r:embed="rId3"/>
          <a:srcRect l="4879" t="4469" r="5561" b="8226"/>
          <a:stretch/>
        </p:blipFill>
        <p:spPr>
          <a:xfrm>
            <a:off x="882514" y="4231154"/>
            <a:ext cx="3909994" cy="2035718"/>
          </a:xfrm>
          <a:prstGeom prst="rect">
            <a:avLst/>
          </a:prstGeom>
        </p:spPr>
      </p:pic>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9F528482-0CDD-43E6-96A3-08BFCC969D8C}"/>
              </a:ext>
            </a:extLst>
          </p:cNvPr>
          <p:cNvSpPr>
            <a:spLocks noGrp="1"/>
          </p:cNvSpPr>
          <p:nvPr>
            <p:ph type="sldNum" sz="quarter" idx="4"/>
          </p:nvPr>
        </p:nvSpPr>
        <p:spPr/>
        <p:txBody>
          <a:bodyPr/>
          <a:lstStyle/>
          <a:p>
            <a:fld id="{34762513-7D76-44F4-A4EB-02F5BA9AE113}" type="slidenum">
              <a:rPr lang="es-MX" smtClean="0"/>
              <a:t>5</a:t>
            </a:fld>
            <a:endParaRPr lang="es-MX" dirty="0"/>
          </a:p>
        </p:txBody>
      </p:sp>
      <p:sp>
        <p:nvSpPr>
          <p:cNvPr id="5" name="3 Pentágono">
            <a:extLst>
              <a:ext uri="{FF2B5EF4-FFF2-40B4-BE49-F238E27FC236}">
                <a16:creationId xmlns:a16="http://schemas.microsoft.com/office/drawing/2014/main" id="{877EAB4A-A8CF-43BA-9065-E0BB74366304}"/>
              </a:ext>
            </a:extLst>
          </p:cNvPr>
          <p:cNvSpPr/>
          <p:nvPr/>
        </p:nvSpPr>
        <p:spPr>
          <a:xfrm rot="5400000">
            <a:off x="-2160562" y="3932913"/>
            <a:ext cx="5004225"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6" name="5 CuadroTexto">
            <a:extLst>
              <a:ext uri="{FF2B5EF4-FFF2-40B4-BE49-F238E27FC236}">
                <a16:creationId xmlns:a16="http://schemas.microsoft.com/office/drawing/2014/main" id="{AF2B4F86-6ACD-4D99-908C-676A41BC78A3}"/>
              </a:ext>
            </a:extLst>
          </p:cNvPr>
          <p:cNvSpPr txBox="1"/>
          <p:nvPr/>
        </p:nvSpPr>
        <p:spPr>
          <a:xfrm rot="16200000">
            <a:off x="-1889680" y="3922715"/>
            <a:ext cx="4432910"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
        <p:nvSpPr>
          <p:cNvPr id="7" name="4 Elipse">
            <a:extLst>
              <a:ext uri="{FF2B5EF4-FFF2-40B4-BE49-F238E27FC236}">
                <a16:creationId xmlns:a16="http://schemas.microsoft.com/office/drawing/2014/main" id="{D85AF1ED-4DF5-4391-933E-1E4BEAABD66E}"/>
              </a:ext>
            </a:extLst>
          </p:cNvPr>
          <p:cNvSpPr/>
          <p:nvPr/>
        </p:nvSpPr>
        <p:spPr>
          <a:xfrm>
            <a:off x="53551"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8" name="7 Cheurón">
            <a:extLst>
              <a:ext uri="{FF2B5EF4-FFF2-40B4-BE49-F238E27FC236}">
                <a16:creationId xmlns:a16="http://schemas.microsoft.com/office/drawing/2014/main" id="{A8B9432E-75EA-4047-8BAF-2B5C0B7F471A}"/>
              </a:ext>
            </a:extLst>
          </p:cNvPr>
          <p:cNvSpPr/>
          <p:nvPr/>
        </p:nvSpPr>
        <p:spPr>
          <a:xfrm>
            <a:off x="703002" y="1376760"/>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 Servicios y Gestión</a:t>
            </a:r>
          </a:p>
        </p:txBody>
      </p:sp>
      <p:sp>
        <p:nvSpPr>
          <p:cNvPr id="9" name="10 CuadroTexto">
            <a:extLst>
              <a:ext uri="{FF2B5EF4-FFF2-40B4-BE49-F238E27FC236}">
                <a16:creationId xmlns:a16="http://schemas.microsoft.com/office/drawing/2014/main" id="{5C8F3AE9-13B3-4674-A366-FD37AC2AE164}"/>
              </a:ext>
            </a:extLst>
          </p:cNvPr>
          <p:cNvSpPr txBox="1"/>
          <p:nvPr/>
        </p:nvSpPr>
        <p:spPr>
          <a:xfrm>
            <a:off x="703002" y="1772816"/>
            <a:ext cx="8280000" cy="1758751"/>
          </a:xfrm>
          <a:prstGeom prst="rect">
            <a:avLst/>
          </a:prstGeom>
          <a:noFill/>
        </p:spPr>
        <p:txBody>
          <a:bodyPr wrap="square" rtlCol="0">
            <a:spAutoFit/>
          </a:bodyPr>
          <a:lstStyle/>
          <a:p>
            <a:pPr algn="just">
              <a:lnSpc>
                <a:spcPct val="150000"/>
              </a:lnSpc>
            </a:pPr>
            <a:r>
              <a:rPr lang="es-MX" sz="1050" dirty="0">
                <a:latin typeface="Mestiza"/>
              </a:rPr>
              <a:t>En el ejercicio fiscal 2021, respecto a los indicadores del </a:t>
            </a:r>
            <a:r>
              <a:rPr lang="es-MX" sz="1050" b="1" dirty="0">
                <a:latin typeface="Mestiza"/>
              </a:rPr>
              <a:t>Porcentaje de escuelas públicas de tipo básico con proyectos integrales de infraestructura física en proceso de ejecución a través del FAM</a:t>
            </a:r>
            <a:r>
              <a:rPr lang="es-MX" sz="1050" dirty="0">
                <a:latin typeface="Mestiza"/>
              </a:rPr>
              <a:t> y en los indicadores de </a:t>
            </a:r>
            <a:r>
              <a:rPr lang="es-MX" sz="1050" b="1" dirty="0">
                <a:latin typeface="Mestiza"/>
              </a:rPr>
              <a:t>Porcentaje de escuelas públicas de tipo básico con proyectos en proceso de ejecución en las categorías de construcción, rehabilitación y/o mantenimiento y equipamiento</a:t>
            </a:r>
            <a:r>
              <a:rPr lang="es-MX" sz="1050" dirty="0">
                <a:latin typeface="Mestiza"/>
              </a:rPr>
              <a:t>, se registró un 0% dado que se concluyeron los proyectos en dichas categorías.</a:t>
            </a:r>
          </a:p>
          <a:p>
            <a:pPr algn="just">
              <a:lnSpc>
                <a:spcPct val="150000"/>
              </a:lnSpc>
            </a:pPr>
            <a:endParaRPr lang="es-MX" sz="1050" dirty="0">
              <a:latin typeface="Mestiza"/>
            </a:endParaRPr>
          </a:p>
          <a:p>
            <a:pPr algn="just">
              <a:lnSpc>
                <a:spcPct val="150000"/>
              </a:lnSpc>
            </a:pPr>
            <a:r>
              <a:rPr lang="es-MX" sz="1050" dirty="0">
                <a:latin typeface="Mestiza"/>
              </a:rPr>
              <a:t>Respecto al indicador del </a:t>
            </a:r>
            <a:r>
              <a:rPr lang="es-MX" sz="1050" b="1" dirty="0">
                <a:latin typeface="Mestiza"/>
              </a:rPr>
              <a:t>Porcentaje de escuelas públicas de tipo básico con proyectos integrales de infraestructura en el FAM</a:t>
            </a:r>
            <a:r>
              <a:rPr lang="es-MX" sz="1050" dirty="0">
                <a:latin typeface="Mestiza"/>
              </a:rPr>
              <a:t>, se registró un avance del </a:t>
            </a:r>
            <a:r>
              <a:rPr lang="es-MX" sz="1050" b="1" dirty="0">
                <a:latin typeface="Mestiza"/>
              </a:rPr>
              <a:t>4.78%</a:t>
            </a:r>
            <a:r>
              <a:rPr lang="es-MX" sz="1050" dirty="0">
                <a:latin typeface="Mestiza"/>
              </a:rPr>
              <a:t>  en contraste del ejercicio fiscal 2020, en el cual se obtuvo un avance del </a:t>
            </a:r>
            <a:r>
              <a:rPr lang="es-MX" sz="1050" b="1" dirty="0">
                <a:latin typeface="Mestiza"/>
              </a:rPr>
              <a:t>7.05%</a:t>
            </a:r>
            <a:r>
              <a:rPr lang="es-MX" sz="1050" dirty="0">
                <a:latin typeface="Mestiza"/>
              </a:rPr>
              <a:t>.</a:t>
            </a:r>
          </a:p>
        </p:txBody>
      </p:sp>
      <p:graphicFrame>
        <p:nvGraphicFramePr>
          <p:cNvPr id="13" name="Tabla 2">
            <a:extLst>
              <a:ext uri="{FF2B5EF4-FFF2-40B4-BE49-F238E27FC236}">
                <a16:creationId xmlns:a16="http://schemas.microsoft.com/office/drawing/2014/main" id="{D26C6AA9-2FCB-4FEC-96C5-CB605E8FF04E}"/>
              </a:ext>
            </a:extLst>
          </p:cNvPr>
          <p:cNvGraphicFramePr>
            <a:graphicFrameLocks noGrp="1"/>
          </p:cNvGraphicFramePr>
          <p:nvPr>
            <p:extLst>
              <p:ext uri="{D42A27DB-BD31-4B8C-83A1-F6EECF244321}">
                <p14:modId xmlns:p14="http://schemas.microsoft.com/office/powerpoint/2010/main" val="4149464826"/>
              </p:ext>
            </p:extLst>
          </p:nvPr>
        </p:nvGraphicFramePr>
        <p:xfrm>
          <a:off x="827584" y="3645024"/>
          <a:ext cx="7992888" cy="502920"/>
        </p:xfrm>
        <a:graphic>
          <a:graphicData uri="http://schemas.openxmlformats.org/drawingml/2006/table">
            <a:tbl>
              <a:tblPr firstRow="1" bandRow="1">
                <a:tableStyleId>{5940675A-B579-460E-94D1-54222C63F5DA}</a:tableStyleId>
              </a:tblPr>
              <a:tblGrid>
                <a:gridCol w="7992888">
                  <a:extLst>
                    <a:ext uri="{9D8B030D-6E8A-4147-A177-3AD203B41FA5}">
                      <a16:colId xmlns:a16="http://schemas.microsoft.com/office/drawing/2014/main" val="4166845029"/>
                    </a:ext>
                  </a:extLst>
                </a:gridCol>
              </a:tblGrid>
              <a:tr h="216000">
                <a:tc>
                  <a:txBody>
                    <a:bodyPr/>
                    <a:lstStyle/>
                    <a:p>
                      <a:pPr algn="ctr"/>
                      <a:r>
                        <a:rPr lang="es-MX" sz="1050" b="1" dirty="0">
                          <a:solidFill>
                            <a:schemeClr val="bg1"/>
                          </a:solidFill>
                          <a:latin typeface="Mestiza" panose="00000500000000000000" pitchFamily="50" charset="0"/>
                        </a:rPr>
                        <a:t>Indicadores de Servicios y Gestión</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179992">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sp>
        <p:nvSpPr>
          <p:cNvPr id="11" name="28 Marcador de título">
            <a:extLst>
              <a:ext uri="{FF2B5EF4-FFF2-40B4-BE49-F238E27FC236}">
                <a16:creationId xmlns:a16="http://schemas.microsoft.com/office/drawing/2014/main" id="{0988CA18-CD70-4A0F-B760-7F5F636C59E5}"/>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pic>
        <p:nvPicPr>
          <p:cNvPr id="3" name="Imagen 2">
            <a:extLst>
              <a:ext uri="{FF2B5EF4-FFF2-40B4-BE49-F238E27FC236}">
                <a16:creationId xmlns:a16="http://schemas.microsoft.com/office/drawing/2014/main" id="{90A868E0-AB43-417D-BA76-B275A0085EDC}"/>
              </a:ext>
            </a:extLst>
          </p:cNvPr>
          <p:cNvPicPr>
            <a:picLocks noChangeAspect="1"/>
          </p:cNvPicPr>
          <p:nvPr/>
        </p:nvPicPr>
        <p:blipFill>
          <a:blip r:embed="rId3"/>
          <a:stretch>
            <a:fillRect/>
          </a:stretch>
        </p:blipFill>
        <p:spPr>
          <a:xfrm>
            <a:off x="1429900" y="3891567"/>
            <a:ext cx="6742500" cy="2796197"/>
          </a:xfrm>
          <a:prstGeom prst="rect">
            <a:avLst/>
          </a:prstGeom>
        </p:spPr>
      </p:pic>
    </p:spTree>
    <p:extLst>
      <p:ext uri="{BB962C8B-B14F-4D97-AF65-F5344CB8AC3E}">
        <p14:creationId xmlns:p14="http://schemas.microsoft.com/office/powerpoint/2010/main" val="59413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3223151597"/>
              </p:ext>
            </p:extLst>
          </p:nvPr>
        </p:nvGraphicFramePr>
        <p:xfrm>
          <a:off x="755576" y="1651367"/>
          <a:ext cx="8208912" cy="4729961"/>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260283">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102237">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Contar con un mecanismo que habrá de aplicarse en la programación de los planteles que serán atendidos por ejercicio habiendo flexibilidad en esto, lo que permite atender problemáticas que se presenten sobre la marcha. </a:t>
                      </a:r>
                    </a:p>
                    <a:p>
                      <a:pPr marL="171450" indent="-171450" algn="just">
                        <a:lnSpc>
                          <a:spcPct val="120000"/>
                        </a:lnSpc>
                        <a:buFont typeface="Arial" pitchFamily="34" charset="0"/>
                        <a:buChar char="•"/>
                      </a:pPr>
                      <a:endParaRPr lang="es-MX" sz="105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Permitir que las obras desarrolladas se trabajan en base al proyecto que previamente se diseñó para su ejecución.</a:t>
                      </a:r>
                    </a:p>
                    <a:p>
                      <a:pPr marL="171450" indent="-171450" algn="just">
                        <a:lnSpc>
                          <a:spcPct val="120000"/>
                        </a:lnSpc>
                        <a:buFont typeface="Arial" pitchFamily="34" charset="0"/>
                        <a:buChar char="•"/>
                      </a:pPr>
                      <a:endParaRPr lang="es-MX" sz="105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Generar un impacto positivo en la comunidad escolar beneficiada y por consiguiente en la población en general.</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El presupuesto del que se dispone es insuficiente para atender el gran número de necesidades de Infraestructura Educativa del estado de Sinaloa.</a:t>
                      </a:r>
                    </a:p>
                    <a:p>
                      <a:pPr marL="171450" indent="-171450" algn="just" defTabSz="914400" rtl="0" eaLnBrk="1" latinLnBrk="0" hangingPunct="1">
                        <a:lnSpc>
                          <a:spcPct val="120000"/>
                        </a:lnSpc>
                        <a:buFont typeface="Arial" pitchFamily="34" charset="0"/>
                        <a:buChar char="•"/>
                      </a:pPr>
                      <a:endParaRPr lang="es-MX" sz="1050" b="0" kern="1200" dirty="0">
                        <a:solidFill>
                          <a:schemeClr val="tx1"/>
                        </a:solidFill>
                        <a:latin typeface="Mestiza" pitchFamily="50" charset="0"/>
                        <a:ea typeface="+mn-ea"/>
                        <a:cs typeface="+mn-cs"/>
                      </a:endParaRP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No se está en facultad de generar diagnósticos oportunos y aun cuando se tuvieran no se podrían atender, en ambos casos la limitante es la insuficiencia presupuestaria. </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44016">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2115981">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Dar seguimiento al trabajo en el proceso de elaborar una Matriz de Marco Lógico y a su vez redefinir la Matriz de Indicadores de Resultados para alinear los distintos Indicadores que el Instituto lleva cómo parámetro de medición de resultados.</a:t>
                      </a:r>
                    </a:p>
                    <a:p>
                      <a:pPr marL="171450" indent="-171450" algn="just">
                        <a:lnSpc>
                          <a:spcPct val="120000"/>
                        </a:lnSpc>
                        <a:buFont typeface="Arial" pitchFamily="34" charset="0"/>
                        <a:buChar char="•"/>
                      </a:pPr>
                      <a:endParaRPr lang="es-MX" sz="105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Tomar como referencia el cúmulo de información con que se cuenta en términos de servicios de Infraestructura para la conformación del Catálogo de necesidades.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El diseño de la Matriz de Indicadores de Resultados puede no ser representativo de los verdaderos alcances del Fondo además de que sus metas de sus indicadores no están claramente definidas.</a:t>
                      </a:r>
                    </a:p>
                    <a:p>
                      <a:pPr marL="171450" lvl="0" indent="-171450" algn="just" defTabSz="914400" rtl="0" eaLnBrk="1" latinLnBrk="0" hangingPunct="1">
                        <a:lnSpc>
                          <a:spcPct val="120000"/>
                        </a:lnSpc>
                        <a:buFont typeface="Arial" pitchFamily="34" charset="0"/>
                        <a:buChar char="•"/>
                      </a:pPr>
                      <a:endParaRPr lang="es-MX" sz="105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Riesgo de no cumplir con las metas por la limitada cobertura de atención.</a:t>
                      </a:r>
                    </a:p>
                    <a:p>
                      <a:pPr marL="171450" lvl="0" indent="-171450" algn="just" defTabSz="914400" rtl="0" eaLnBrk="1" latinLnBrk="0" hangingPunct="1">
                        <a:lnSpc>
                          <a:spcPct val="120000"/>
                        </a:lnSpc>
                        <a:buFont typeface="Arial" pitchFamily="34" charset="0"/>
                        <a:buChar char="•"/>
                      </a:pPr>
                      <a:endParaRPr lang="es-MX" sz="105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Deficiente articulación en los procesos operativos.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3" name="28 Marcador de título">
            <a:extLst>
              <a:ext uri="{FF2B5EF4-FFF2-40B4-BE49-F238E27FC236}">
                <a16:creationId xmlns:a16="http://schemas.microsoft.com/office/drawing/2014/main" id="{E0A1BC51-4895-4C39-ACB6-E48D9011D904}"/>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spTree>
    <p:extLst>
      <p:ext uri="{BB962C8B-B14F-4D97-AF65-F5344CB8AC3E}">
        <p14:creationId xmlns:p14="http://schemas.microsoft.com/office/powerpoint/2010/main" val="11743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7</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828414" y="5265061"/>
            <a:ext cx="2339929"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683278" y="5288340"/>
            <a:ext cx="2020105"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854135" y="2556042"/>
            <a:ext cx="2355261"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247847"/>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96407" y="2570250"/>
            <a:ext cx="143981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400506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2" name="1 CuadroTexto"/>
          <p:cNvSpPr txBox="1"/>
          <p:nvPr/>
        </p:nvSpPr>
        <p:spPr>
          <a:xfrm>
            <a:off x="755576" y="1628800"/>
            <a:ext cx="8136904" cy="1120500"/>
          </a:xfrm>
          <a:prstGeom prst="rect">
            <a:avLst/>
          </a:prstGeom>
          <a:noFill/>
        </p:spPr>
        <p:txBody>
          <a:bodyPr wrap="square" rtlCol="0">
            <a:spAutoFit/>
          </a:bodyPr>
          <a:lstStyle/>
          <a:p>
            <a:pPr marL="171450" indent="-171450" algn="just">
              <a:lnSpc>
                <a:spcPct val="130000"/>
              </a:lnSpc>
              <a:buFont typeface="Arial" pitchFamily="34" charset="0"/>
              <a:buChar char="•"/>
            </a:pPr>
            <a:r>
              <a:rPr lang="es-MX" sz="1050" dirty="0">
                <a:latin typeface="Mestiza" pitchFamily="50" charset="0"/>
              </a:rPr>
              <a:t>Al enfocarse en los trabajos del proceso de reestructuración de la Matriz de Indicadores de Resultados, con su Matriz de Marco Lógico y los distintos Indicadores que el Instituto lleva cómo parámetro de medición de resultados se lograría la armonización en el seguimiento de los mismos. </a:t>
            </a:r>
          </a:p>
          <a:p>
            <a:pPr marL="171450" indent="-171450" algn="just">
              <a:lnSpc>
                <a:spcPct val="130000"/>
              </a:lnSpc>
              <a:buFont typeface="Arial" pitchFamily="34" charset="0"/>
              <a:buChar char="•"/>
            </a:pPr>
            <a:endParaRPr lang="es-MX" sz="1050" dirty="0">
              <a:latin typeface="Mestiza" pitchFamily="50" charset="0"/>
            </a:endParaRPr>
          </a:p>
          <a:p>
            <a:pPr marL="171450" indent="-171450" algn="just">
              <a:lnSpc>
                <a:spcPct val="130000"/>
              </a:lnSpc>
              <a:buFont typeface="Arial" pitchFamily="34" charset="0"/>
              <a:buChar char="•"/>
            </a:pPr>
            <a:r>
              <a:rPr lang="es-MX" sz="1050" dirty="0">
                <a:latin typeface="Mestiza" pitchFamily="50" charset="0"/>
              </a:rPr>
              <a:t>Se habrá de dar seguimiento a la gestión de asignación de recurso que se requiere para solventar lo que conlleva esta tarea.</a:t>
            </a: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4221088"/>
            <a:ext cx="8136904" cy="1120500"/>
          </a:xfrm>
          <a:prstGeom prst="rect">
            <a:avLst/>
          </a:prstGeom>
          <a:noFill/>
        </p:spPr>
        <p:txBody>
          <a:bodyPr wrap="square" rtlCol="0">
            <a:spAutoFit/>
          </a:bodyPr>
          <a:lstStyle/>
          <a:p>
            <a:pPr marL="171450" indent="-171450" algn="just">
              <a:lnSpc>
                <a:spcPct val="130000"/>
              </a:lnSpc>
              <a:buFont typeface="Arial" pitchFamily="34" charset="0"/>
              <a:buChar char="•"/>
            </a:pPr>
            <a:r>
              <a:rPr lang="es-MX" sz="1050" dirty="0">
                <a:latin typeface="Mestiza" pitchFamily="50" charset="0"/>
              </a:rPr>
              <a:t>Durante el ejercicio fiscal 2021, el ISIFE ha logrado la realización de acciones necesarias para la contribución al indicador sectorial del eje general Beneficencia, se logró atender a 240 planteles educativos de nivel escolar básico, los cuales, se dividen en categorías de Construcción, Rehabilitación y/o mantenimiento, equipamiento y necesidades de infraestructura, lo cual se traduce a la beneficencia directa de un total de 86,082 alumnos en alrededor del Estado de Sinaloa, contribuyendo en la obtención de una educación con mayor calidad.</a:t>
            </a:r>
          </a:p>
        </p:txBody>
      </p:sp>
      <p:sp>
        <p:nvSpPr>
          <p:cNvPr id="13" name="28 Marcador de título">
            <a:extLst>
              <a:ext uri="{FF2B5EF4-FFF2-40B4-BE49-F238E27FC236}">
                <a16:creationId xmlns:a16="http://schemas.microsoft.com/office/drawing/2014/main" id="{1942DC5D-1654-473F-A6D9-244AE075ABDA}"/>
              </a:ext>
            </a:extLst>
          </p:cNvPr>
          <p:cNvSpPr txBox="1">
            <a:spLocks/>
          </p:cNvSpPr>
          <p:nvPr/>
        </p:nvSpPr>
        <p:spPr>
          <a:xfrm>
            <a:off x="3290984" y="664693"/>
            <a:ext cx="5509541"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Fondo de Aportaciones Múltiples (FAM) – Infraestructura Educativa Básica</a:t>
            </a: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3472</TotalTime>
  <Words>1563</Words>
  <Application>Microsoft Office PowerPoint</Application>
  <PresentationFormat>Presentación en pantalla (4:3)</PresentationFormat>
  <Paragraphs>124</Paragraphs>
  <Slides>7</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Calibri</vt:lpstr>
      <vt:lpstr>Light</vt:lpstr>
      <vt:lpstr>Mestiza</vt:lpstr>
      <vt:lpstr>Montserrat Ultra Light</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149</cp:revision>
  <dcterms:created xsi:type="dcterms:W3CDTF">2020-02-21T23:32:07Z</dcterms:created>
  <dcterms:modified xsi:type="dcterms:W3CDTF">2022-08-19T17:51:56Z</dcterms:modified>
</cp:coreProperties>
</file>